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3" r:id="rId4"/>
    <p:sldId id="280" r:id="rId5"/>
    <p:sldId id="281" r:id="rId6"/>
    <p:sldId id="267" r:id="rId7"/>
    <p:sldId id="261" r:id="rId8"/>
    <p:sldId id="259" r:id="rId9"/>
    <p:sldId id="282" r:id="rId10"/>
    <p:sldId id="284" r:id="rId11"/>
    <p:sldId id="266" r:id="rId12"/>
    <p:sldId id="260" r:id="rId13"/>
    <p:sldId id="262" r:id="rId14"/>
    <p:sldId id="285" r:id="rId15"/>
    <p:sldId id="268" r:id="rId16"/>
    <p:sldId id="269" r:id="rId17"/>
    <p:sldId id="270" r:id="rId18"/>
    <p:sldId id="272" r:id="rId19"/>
    <p:sldId id="299" r:id="rId20"/>
    <p:sldId id="274" r:id="rId21"/>
    <p:sldId id="293" r:id="rId22"/>
    <p:sldId id="294" r:id="rId23"/>
    <p:sldId id="295" r:id="rId24"/>
    <p:sldId id="300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pPr/>
              <a:t>21.01.2019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461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381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853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459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6652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2136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355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758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899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39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916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10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2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298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4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2147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76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48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.pl/txxs1" TargetMode="External"/><Relationship Id="rId4" Type="http://schemas.openxmlformats.org/officeDocument/2006/relationships/hyperlink" Target="https://tiny.pl/txxs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3457" y="1290725"/>
            <a:ext cx="1004508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DOSKONALENIE TRENERÓW WSPOMAGANIA OŚWIATY</a:t>
            </a:r>
          </a:p>
          <a:p>
            <a:pPr marL="0" indent="0" algn="ctr">
              <a:buNone/>
            </a:pPr>
            <a:r>
              <a:rPr lang="pl-PL" sz="2400" dirty="0"/>
              <a:t>W ZAKRESIE WSPOMAGANIA SZKÓŁ W ROZWOJU KOMPETENCJI</a:t>
            </a:r>
          </a:p>
          <a:p>
            <a:pPr marL="0" indent="0" algn="ctr">
              <a:buNone/>
            </a:pPr>
            <a:r>
              <a:rPr lang="pl-PL" sz="2400" dirty="0"/>
              <a:t> </a:t>
            </a:r>
            <a:r>
              <a:rPr lang="pl-PL" sz="2400" dirty="0" smtClean="0"/>
              <a:t>MATEMATYCZNO-PRZYRODNICZYCH– </a:t>
            </a:r>
            <a:r>
              <a:rPr lang="pl-PL" sz="2400" dirty="0"/>
              <a:t>I ETAP EDUKACYJNY 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   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85552"/>
            <a:ext cx="7327261" cy="1470637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227943" y="3110208"/>
            <a:ext cx="69626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Moduł II</a:t>
            </a:r>
          </a:p>
          <a:p>
            <a:r>
              <a:rPr lang="pl-PL" sz="2400" b="1" dirty="0" smtClean="0"/>
              <a:t>Rozwój kompetencji kluczowych w procesie edukacji</a:t>
            </a:r>
            <a:endParaRPr lang="pl-PL" sz="24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75488" y="1026084"/>
            <a:ext cx="9641024" cy="4548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Kształtowanie umiejętności kluczowych odbywa się poprzez realizację</a:t>
            </a:r>
          </a:p>
          <a:p>
            <a:pPr marL="0" indent="0">
              <a:buNone/>
            </a:pPr>
            <a:r>
              <a:rPr lang="pl-PL" dirty="0"/>
              <a:t> aktywności w ramach różnych przedmiotów, </a:t>
            </a:r>
          </a:p>
          <a:p>
            <a:pPr marL="0" indent="0">
              <a:buNone/>
            </a:pPr>
            <a:r>
              <a:rPr lang="pl-PL" dirty="0"/>
              <a:t> poprzez dobór  odpowiednich metod i form kształcenia. </a:t>
            </a:r>
          </a:p>
          <a:p>
            <a:pPr marL="0" indent="0">
              <a:buNone/>
            </a:pPr>
            <a:r>
              <a:rPr lang="pl-PL" dirty="0"/>
              <a:t> Ważne jest, aby absolwent szkoły był wyposażony nie tylko w wiedzę, </a:t>
            </a:r>
          </a:p>
          <a:p>
            <a:pPr marL="0" indent="0">
              <a:buNone/>
            </a:pPr>
            <a:r>
              <a:rPr lang="pl-PL" dirty="0"/>
              <a:t> ale także w konkretne umiejętności,  które pomogą mu radzić sobie </a:t>
            </a:r>
          </a:p>
          <a:p>
            <a:pPr marL="0" indent="0">
              <a:buNone/>
            </a:pPr>
            <a:r>
              <a:rPr lang="pl-PL" dirty="0"/>
              <a:t> w nowej rzeczywistości społecznej i gospodarczej.</a:t>
            </a:r>
          </a:p>
          <a:p>
            <a:pPr marL="0" indent="0" algn="just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„Możemy przygotować dzieci do egzaminów   lub do życia. </a:t>
            </a:r>
          </a:p>
          <a:p>
            <a:pPr marL="0" indent="0">
              <a:buNone/>
            </a:pPr>
            <a:r>
              <a:rPr lang="pl-PL" dirty="0"/>
              <a:t>  Wybieramy to drugie”.    </a:t>
            </a:r>
          </a:p>
          <a:p>
            <a:pPr marL="0" indent="0">
              <a:buNone/>
            </a:pPr>
            <a:r>
              <a:rPr lang="pl-PL" sz="1900" dirty="0"/>
              <a:t>(cytat autorstwa pedagogów fińskich)</a:t>
            </a:r>
          </a:p>
          <a:p>
            <a:pPr marL="0" indent="0">
              <a:buNone/>
            </a:pPr>
            <a:endParaRPr lang="pl-PL" sz="19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8247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85552"/>
            <a:ext cx="7327261" cy="1470637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="" xmlns:a16="http://schemas.microsoft.com/office/drawing/2014/main" id="{B5830F93-0B38-4842-AC68-C3CAC807E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b="1" dirty="0"/>
              <a:t>ZALECENIE PARLAMENTU EUROPEJSKIEGO I RADY </a:t>
            </a:r>
          </a:p>
          <a:p>
            <a:pPr marL="0" indent="0" algn="ctr">
              <a:buNone/>
            </a:pPr>
            <a:r>
              <a:rPr lang="pl-PL" b="1" dirty="0"/>
              <a:t>z dnia 18 grudnia 2006 r. w sprawie kompetencji kluczowych 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w procesie uczenia się przez całe życie (2006/962/WE</a:t>
            </a:r>
            <a:r>
              <a:rPr lang="pl-PL" dirty="0"/>
              <a:t>)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283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2057" y="1188720"/>
            <a:ext cx="8427887" cy="4538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Kompetencje kluczowe:</a:t>
            </a:r>
          </a:p>
          <a:p>
            <a:pPr marL="514350" indent="-514350">
              <a:buAutoNum type="arabicPeriod"/>
            </a:pPr>
            <a:r>
              <a:rPr lang="pl-PL" dirty="0"/>
              <a:t>porozumiewanie się w języku ojczystym; </a:t>
            </a:r>
          </a:p>
          <a:p>
            <a:pPr marL="514350" indent="-514350">
              <a:buAutoNum type="arabicPeriod"/>
            </a:pPr>
            <a:r>
              <a:rPr lang="pl-PL" dirty="0"/>
              <a:t>porozumiewanie się w językach obcych; </a:t>
            </a:r>
          </a:p>
          <a:p>
            <a:pPr marL="514350" indent="-514350">
              <a:buAutoNum type="arabicPeriod"/>
            </a:pPr>
            <a:r>
              <a:rPr lang="pl-PL" dirty="0"/>
              <a:t>kompetencje matematyczne, naukowo-techniczne;  </a:t>
            </a:r>
          </a:p>
          <a:p>
            <a:pPr marL="514350" indent="-514350">
              <a:buAutoNum type="arabicPeriod"/>
            </a:pPr>
            <a:r>
              <a:rPr lang="pl-PL" dirty="0"/>
              <a:t>kompetencje informatyczne; </a:t>
            </a:r>
          </a:p>
          <a:p>
            <a:pPr marL="514350" indent="-514350">
              <a:buAutoNum type="arabicPeriod"/>
            </a:pPr>
            <a:r>
              <a:rPr lang="pl-PL" dirty="0"/>
              <a:t>umiejętność uczenia się;</a:t>
            </a:r>
          </a:p>
          <a:p>
            <a:pPr marL="514350" indent="-514350">
              <a:buAutoNum type="arabicPeriod"/>
            </a:pPr>
            <a:r>
              <a:rPr lang="pl-PL" dirty="0"/>
              <a:t>kompetencje społeczne i obywatelskie; </a:t>
            </a:r>
          </a:p>
          <a:p>
            <a:pPr marL="514350" indent="-514350">
              <a:buAutoNum type="arabicPeriod"/>
            </a:pPr>
            <a:r>
              <a:rPr lang="pl-PL" dirty="0"/>
              <a:t>inicjatywność i przedsiębiorczość;  </a:t>
            </a:r>
          </a:p>
          <a:p>
            <a:pPr marL="514350" indent="-514350">
              <a:buAutoNum type="arabicPeriod"/>
            </a:pPr>
            <a:r>
              <a:rPr lang="pl-PL" dirty="0"/>
              <a:t>świadomość i ekspresja kulturalna.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96569"/>
            <a:ext cx="7327261" cy="1481654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8968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92" y="14837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BA99A05F-A74F-47DA-AB16-03BB8132495D}"/>
              </a:ext>
            </a:extLst>
          </p:cNvPr>
          <p:cNvSpPr/>
          <p:nvPr/>
        </p:nvSpPr>
        <p:spPr>
          <a:xfrm>
            <a:off x="1524000" y="1142512"/>
            <a:ext cx="896112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Zalecenia Rady Europy</a:t>
            </a:r>
          </a:p>
          <a:p>
            <a:pPr>
              <a:spcAft>
                <a:spcPts val="600"/>
              </a:spcAft>
            </a:pPr>
            <a:r>
              <a:rPr lang="pl-PL" sz="2400" dirty="0"/>
              <a:t>Zaleca się państwom członkowskim, m.in.: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l-PL" sz="2400" dirty="0" smtClean="0"/>
              <a:t>rozwijanie </a:t>
            </a:r>
            <a:r>
              <a:rPr lang="pl-PL" sz="2400" dirty="0"/>
              <a:t>oferty kompetencji kluczowych dla wszystkich w ramach ich strategii uczenia się przez całe życie, w tym strategii osiągnięcia powszechnej alfabetyzacji,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l-PL" sz="2400" dirty="0" smtClean="0"/>
              <a:t>kształcenie </a:t>
            </a:r>
            <a:r>
              <a:rPr lang="pl-PL" sz="2400" dirty="0"/>
              <a:t>i szkolenie wszystkich młodych ludzi w celu rozwijania kompetencji kluczowych na poziomie dającym im odpowiednie przygotowanie do dorosłego życia oraz stanowiącym podstawę dla dalszej nauki i życia zawodowego,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l-PL" sz="2400" dirty="0" smtClean="0"/>
              <a:t>umożliwianie </a:t>
            </a:r>
            <a:r>
              <a:rPr lang="pl-PL" sz="2400" dirty="0"/>
              <a:t>osobom dorosłym rozwijania i aktualizowania kompetencji kluczowych przez całe życie.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7047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2370" y="5585552"/>
            <a:ext cx="7327261" cy="1470637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982639" y="1097593"/>
            <a:ext cx="99082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Kompetencje kluczowe w zapisach podstawy programowej oraz wymaganiach </a:t>
            </a: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państwa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wobec szkół i placówek.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Rozporządzenie Ministra Edukacji Narodowej z dnia 14 lutego 2017 r. w sprawie podstawy programowej wychowania przedszkolnego oraz kształcenia ogólnego dla szkoły podstawowej ( Dz.U. z 2017 r. poz. 356)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://tiny.pl/txxs5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Rozporządzenie Ministra Edukacji Narodowej z dn. 6 sierpnia 2015 r. w sprawie wymagań wobec szkół i placówek ( Dz. U. z 2015 r. poz. 2014)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https://tiny.pl/txxs1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1848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KOMPETENCJE KLUCZOWE  W PODSTAWIE PROGRAMOWEJ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dirty="0"/>
              <a:t>Najważniejsze umiejętności rozwijane w ramach kształcenia ogólnego w szkole podstawowej: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l-PL" dirty="0" smtClean="0"/>
              <a:t>sprawne </a:t>
            </a:r>
            <a:r>
              <a:rPr lang="pl-PL" dirty="0"/>
              <a:t>komunikowanie się w języku polskim oraz w językach nowożytnych;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l-PL" dirty="0" smtClean="0"/>
              <a:t>sprawne </a:t>
            </a:r>
            <a:r>
              <a:rPr lang="pl-PL" dirty="0"/>
              <a:t>wykorzystywanie narzędzi matematyki w życiu codziennym, a także kształcenie myślenia matematycznego;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l-PL" dirty="0" smtClean="0"/>
              <a:t>poszukiwanie</a:t>
            </a:r>
            <a:r>
              <a:rPr lang="pl-PL" dirty="0"/>
              <a:t>, porządkowanie, krytyczna analiza oraz wykorzystanie informacji z różnych źródeł;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l-PL" dirty="0" smtClean="0"/>
              <a:t>kreatywne </a:t>
            </a:r>
            <a:r>
              <a:rPr lang="pl-PL" dirty="0"/>
              <a:t>rozwiązywanie problemów z różnych dziedzin ze świadomym wykorzystaniem metod i narzędzi wywodzących się z informatyki, w tym programowanie;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l-PL" dirty="0" smtClean="0"/>
              <a:t>rozwiązywanie </a:t>
            </a:r>
            <a:r>
              <a:rPr lang="pl-PL" dirty="0"/>
              <a:t>problemów, również z wykorzystaniem technik mediacyjnych;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l-PL" dirty="0" smtClean="0"/>
              <a:t>praca </a:t>
            </a:r>
            <a:r>
              <a:rPr lang="pl-PL" dirty="0"/>
              <a:t>w zespole i społeczna aktywność;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l-PL" dirty="0" smtClean="0"/>
              <a:t>aktywny </a:t>
            </a:r>
            <a:r>
              <a:rPr lang="pl-PL" dirty="0"/>
              <a:t>udział w życiu kulturalnym szkoły, środowiska lokalnego oraz kraju.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85552"/>
            <a:ext cx="7327261" cy="147063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8427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49966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Kompetencje scalają umiejętności z wielu przedmiotów, nie odnoszą się do jednej dziedziny nauki, mają charakter interdyscyplinarny, </a:t>
            </a:r>
            <a:r>
              <a:rPr lang="pl-PL" b="1" dirty="0"/>
              <a:t>nauczyciel z każdego przedmiotu z osobna powinien mieć świadomość celów </a:t>
            </a:r>
            <a:r>
              <a:rPr lang="pl-PL" b="1" dirty="0" err="1"/>
              <a:t>ponadprzedmiotowych</a:t>
            </a:r>
            <a:r>
              <a:rPr lang="pl-PL" b="1" dirty="0"/>
              <a:t>, by wskazywać uczniom spójność wewnętrzną szkolnych programów.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837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49966"/>
            <a:ext cx="7318520" cy="938073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="" xmlns:a16="http://schemas.microsoft.com/office/drawing/2014/main" id="{99707B3A-EF3D-4D40-BAF9-9CC8647D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11" name="Symbol zastępczy tekstu 10">
            <a:extLst>
              <a:ext uri="{FF2B5EF4-FFF2-40B4-BE49-F238E27FC236}">
                <a16:creationId xmlns="" xmlns:a16="http://schemas.microsoft.com/office/drawing/2014/main" id="{345DDAD2-6C2A-4E50-AD40-616C54D0F19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4587903"/>
            <a:ext cx="10515600" cy="15001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74535"/>
            <a:ext cx="7327261" cy="1523581"/>
          </a:xfrm>
          <a:prstGeom prst="rect">
            <a:avLst/>
          </a:prstGeom>
        </p:spPr>
      </p:pic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12048" y="1417732"/>
            <a:ext cx="9361966" cy="414893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898511" y="66455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568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820833" y="4961997"/>
            <a:ext cx="10515600" cy="512065"/>
          </a:xfrm>
        </p:spPr>
        <p:txBody>
          <a:bodyPr>
            <a:normAutofit fontScale="62500" lnSpcReduction="20000"/>
          </a:bodyPr>
          <a:lstStyle/>
          <a:p>
            <a:endParaRPr lang="pl-PL" dirty="0"/>
          </a:p>
          <a:p>
            <a:r>
              <a:rPr lang="pl-PL" sz="1700" dirty="0"/>
              <a:t>Źródło: A. Herma „Kompetencje kluczowe w uczeniu się przez cale życie w świetle współczesnego rynku pracy” materiały ORE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A1074A6B-BDB0-40FE-B50B-EB0582F724D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6665" y="1042415"/>
            <a:ext cx="5858670" cy="419931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8338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49966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14901" y="947734"/>
            <a:ext cx="8052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790700" algn="l"/>
              </a:tabLst>
            </a:pPr>
            <a:r>
              <a:rPr lang="pl-P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Zadania nauczyciela w rozwijaniu kompetencji kluczowych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80437" y="1510341"/>
            <a:ext cx="7831126" cy="3941960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493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1676400" y="5006065"/>
            <a:ext cx="10515600" cy="512065"/>
          </a:xfrm>
        </p:spPr>
        <p:txBody>
          <a:bodyPr>
            <a:normAutofit fontScale="62500" lnSpcReduction="20000"/>
          </a:bodyPr>
          <a:lstStyle/>
          <a:p>
            <a:endParaRPr lang="pl-PL" dirty="0"/>
          </a:p>
          <a:p>
            <a:r>
              <a:rPr lang="pl-PL" sz="1700" dirty="0"/>
              <a:t>Źródło: A. Herma „Kompetencje kluczowe w uczeniu się przez cale życie w świetle współczesnego rynku pracy” materiały ORE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3B9D9C2E-AB0C-4FC4-A806-5992AFD1E27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3167" y="940489"/>
            <a:ext cx="7785667" cy="4127269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49966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382235" y="1532990"/>
            <a:ext cx="7427530" cy="404512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944204" y="947734"/>
            <a:ext cx="37258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790700" algn="l"/>
              </a:tabLs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I etapie edukacyjnym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6134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49966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85552"/>
            <a:ext cx="7327261" cy="147063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944204" y="947734"/>
            <a:ext cx="37258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790700" algn="l"/>
              </a:tabLs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etapie edukacyjnym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308167" y="1719619"/>
            <a:ext cx="9575667" cy="3858526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8814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49966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85552"/>
            <a:ext cx="7327261" cy="147063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944204" y="947734"/>
            <a:ext cx="37258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790700" algn="l"/>
              </a:tabLs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etapie edukacyjnym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269636" y="1612208"/>
            <a:ext cx="7652729" cy="3786057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3108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49966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944204" y="947734"/>
            <a:ext cx="37258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790700" algn="l"/>
              </a:tabLs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etapie edukacyjnym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861" y="1962223"/>
            <a:ext cx="6704279" cy="3458076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7038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49966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5817" y="1280565"/>
            <a:ext cx="10380367" cy="41273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/>
              <a:t>Zadania specjalisty do spraw wspomagania:</a:t>
            </a:r>
          </a:p>
          <a:p>
            <a:r>
              <a:rPr lang="pl-PL" dirty="0"/>
              <a:t>Pomoc w diagnozowaniu problemów szkoły</a:t>
            </a:r>
          </a:p>
          <a:p>
            <a:r>
              <a:rPr lang="pl-PL" dirty="0"/>
              <a:t>Planowanie działań rozwojowych</a:t>
            </a:r>
          </a:p>
          <a:p>
            <a:r>
              <a:rPr lang="pl-PL" dirty="0"/>
              <a:t>Organizacja i realizacja zaplanowanych działań - wspólne wypracowanie</a:t>
            </a:r>
          </a:p>
          <a:p>
            <a:pPr marL="0" indent="0">
              <a:buNone/>
            </a:pPr>
            <a:r>
              <a:rPr lang="pl-PL" dirty="0"/>
              <a:t>    zasad wzajemnego uczenia się</a:t>
            </a:r>
          </a:p>
          <a:p>
            <a:r>
              <a:rPr lang="pl-PL" dirty="0"/>
              <a:t>Koordynowanie działań, pełnienie funkcji moderatora, doradcy </a:t>
            </a:r>
          </a:p>
          <a:p>
            <a:pPr marL="0" indent="0">
              <a:buNone/>
            </a:pPr>
            <a:r>
              <a:rPr lang="pl-PL" dirty="0"/>
              <a:t>    i inicjatora zmian</a:t>
            </a:r>
          </a:p>
          <a:p>
            <a:r>
              <a:rPr lang="pl-PL" dirty="0"/>
              <a:t>Dobór kompetentnych ekspertów</a:t>
            </a:r>
          </a:p>
          <a:p>
            <a:r>
              <a:rPr lang="pl-PL" dirty="0"/>
              <a:t>Monitorowanie procesu wspomagania</a:t>
            </a:r>
          </a:p>
          <a:p>
            <a:r>
              <a:rPr lang="pl-PL" dirty="0"/>
              <a:t>Ocena przeprowadzonych działań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5665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880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b="1" dirty="0"/>
              <a:t>Definicja kompetencji kluczowych: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Kompetencje, których wszystkie osoby potrzebują do samorealizacji  </a:t>
            </a:r>
          </a:p>
          <a:p>
            <a:pPr marL="0" indent="0">
              <a:buNone/>
            </a:pPr>
            <a:r>
              <a:rPr lang="pl-PL" b="1" dirty="0"/>
              <a:t>i rozwoju osobistego, bycia aktywnym obywatelem, integracji</a:t>
            </a:r>
          </a:p>
          <a:p>
            <a:pPr marL="0" indent="0">
              <a:buNone/>
            </a:pPr>
            <a:r>
              <a:rPr lang="pl-PL" b="1" dirty="0"/>
              <a:t>społecznej i zatrudnienia</a:t>
            </a:r>
            <a:r>
              <a:rPr lang="pl-PL" dirty="0"/>
              <a:t>, przygotowujące do samodzielnego działania,</a:t>
            </a:r>
          </a:p>
          <a:p>
            <a:pPr marL="0" indent="0">
              <a:buNone/>
            </a:pPr>
            <a:r>
              <a:rPr lang="pl-PL" dirty="0"/>
              <a:t> podejmowania decyzji dotyczących własnego rozwoju i życia.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Kompetencje kluczowe </a:t>
            </a:r>
            <a:r>
              <a:rPr lang="pl-PL" dirty="0"/>
              <a:t>definiowane są jako połączenie wiedzy, umiejętności i postaw odpowiednich do sytuacji.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5730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1987" y="5552501"/>
            <a:ext cx="7328027" cy="142569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9249" y="0"/>
            <a:ext cx="7321931" cy="93886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3140" y="1326749"/>
            <a:ext cx="6465720" cy="4038465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1739972" y="897418"/>
            <a:ext cx="3089179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790700" algn="l"/>
              </a:tabLs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stomatologa w XIX wieku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3463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9249" y="0"/>
            <a:ext cx="7321931" cy="93886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1987" y="5563518"/>
            <a:ext cx="7328027" cy="141467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739971" y="897418"/>
            <a:ext cx="3089179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790700" algn="l"/>
              </a:tabLs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stomatologa w </a:t>
            </a:r>
            <a:r>
              <a:rPr lang="pl-P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XXI wieku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3824" y="1403711"/>
            <a:ext cx="6664353" cy="4104723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0369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82969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26084"/>
            <a:ext cx="10649607" cy="498589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Kompetencje kluczowe a wyzwania współczesnego świata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100" dirty="0" smtClean="0"/>
              <a:t/>
            </a:r>
            <a:br>
              <a:rPr lang="pl-PL" sz="1100" dirty="0" smtClean="0"/>
            </a:br>
            <a:r>
              <a:rPr lang="pl-PL" sz="1100" dirty="0" smtClean="0"/>
              <a:t>Źródło</a:t>
            </a:r>
            <a:r>
              <a:rPr lang="pl-PL" sz="1100" dirty="0"/>
              <a:t>: A. Herma „Kompetencje kluczowe w uczeniu się przez cale życie w świetle współczesnego rynku pracy” materiały ORE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pic>
        <p:nvPicPr>
          <p:cNvPr id="8" name="Symbol zastępczy zawartości 3">
            <a:extLst>
              <a:ext uri="{FF2B5EF4-FFF2-40B4-BE49-F238E27FC236}">
                <a16:creationId xmlns="" xmlns:a16="http://schemas.microsoft.com/office/drawing/2014/main" id="{E704FD3F-5C90-41C7-90C3-FCBE4A4B1EE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5446" y="1727200"/>
            <a:ext cx="6961108" cy="3516830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127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07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A2D3DBE3-3BB4-4C82-B632-C4AF8BCA9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166" y="1268899"/>
            <a:ext cx="5181600" cy="4632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Gospodarka przemysłowa:</a:t>
            </a:r>
          </a:p>
          <a:p>
            <a:r>
              <a:rPr lang="pl-PL" sz="2400" dirty="0"/>
              <a:t>stałe zatrudnienie</a:t>
            </a:r>
          </a:p>
          <a:p>
            <a:r>
              <a:rPr lang="pl-PL" sz="2400" dirty="0"/>
              <a:t>standardowe godziny pracy</a:t>
            </a:r>
          </a:p>
          <a:p>
            <a:r>
              <a:rPr lang="pl-PL" sz="2400" dirty="0"/>
              <a:t>kwalifikacje na całe życie</a:t>
            </a:r>
          </a:p>
          <a:p>
            <a:r>
              <a:rPr lang="pl-PL" sz="2400" dirty="0"/>
              <a:t>zatrudnienie na pełny etat</a:t>
            </a:r>
          </a:p>
          <a:p>
            <a:r>
              <a:rPr lang="pl-PL" sz="2400" dirty="0"/>
              <a:t>kontakty zawodowe oparte na bezpośrednich spotkaniach</a:t>
            </a:r>
          </a:p>
          <a:p>
            <a:r>
              <a:rPr lang="pl-PL" sz="2400" dirty="0"/>
              <a:t>zabezpieczenia socjalne państwa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A43D6B30-5981-4EF3-A503-4BCA4E1AE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183" y="1274896"/>
            <a:ext cx="4943819" cy="45530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sz="2400" dirty="0"/>
              <a:t>Gospodarka wiedzy:</a:t>
            </a:r>
          </a:p>
          <a:p>
            <a:r>
              <a:rPr lang="pl-PL" sz="2400" dirty="0"/>
              <a:t>elastyczne formy zatrudnienia, częste zmiany miejsc pracy, duża ranga samozatrudnienia</a:t>
            </a:r>
          </a:p>
          <a:p>
            <a:r>
              <a:rPr lang="pl-PL" sz="2400" dirty="0"/>
              <a:t>zróżnicowany, elastyczny czas pracy</a:t>
            </a:r>
          </a:p>
          <a:p>
            <a:r>
              <a:rPr lang="pl-PL" sz="2400" dirty="0"/>
              <a:t>ciągłe doskonalenie się i edukacja</a:t>
            </a:r>
          </a:p>
          <a:p>
            <a:r>
              <a:rPr lang="pl-PL" sz="2400" dirty="0"/>
              <a:t>elastyczne systemy komunikacji</a:t>
            </a:r>
          </a:p>
          <a:p>
            <a:r>
              <a:rPr lang="pl-PL" sz="2400" dirty="0"/>
              <a:t>mobilność i dyslokacja</a:t>
            </a:r>
          </a:p>
          <a:p>
            <a:r>
              <a:rPr lang="pl-PL" sz="2400" dirty="0"/>
              <a:t>indywidualna odpowiedzialność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dirty="0"/>
              <a:t>   za zabezpieczenia socjalne</a:t>
            </a:r>
          </a:p>
          <a:p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96569"/>
            <a:ext cx="7327261" cy="147063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949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871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3200" b="1" dirty="0"/>
              <a:t>Kompetencje potrzebne w nowoczesnej gospodarce:</a:t>
            </a:r>
            <a:br>
              <a:rPr lang="pl-PL" sz="3200" b="1" dirty="0"/>
            </a:b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47952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• uczenie się i rozwiązywanie problemów;  </a:t>
            </a:r>
          </a:p>
          <a:p>
            <a:pPr marL="0" indent="0">
              <a:buNone/>
            </a:pPr>
            <a:r>
              <a:rPr lang="pl-PL" dirty="0"/>
              <a:t>• myślenie – dostrzeganie zależności </a:t>
            </a:r>
            <a:r>
              <a:rPr lang="pl-PL" dirty="0" err="1"/>
              <a:t>przyczynowo-skutkowych</a:t>
            </a:r>
            <a:r>
              <a:rPr lang="pl-PL" dirty="0"/>
              <a:t>  i funkcjonalnych oraz </a:t>
            </a:r>
          </a:p>
          <a:p>
            <a:pPr marL="0" indent="0">
              <a:buNone/>
            </a:pPr>
            <a:r>
              <a:rPr lang="pl-PL" dirty="0"/>
              <a:t>    złożoności zjawisk;  </a:t>
            </a:r>
          </a:p>
          <a:p>
            <a:pPr marL="0" indent="0">
              <a:buNone/>
            </a:pPr>
            <a:r>
              <a:rPr lang="pl-PL" dirty="0"/>
              <a:t>• poszukiwanie, segregacja i wykorzystywanie informacji z różnych źródeł;  </a:t>
            </a:r>
          </a:p>
          <a:p>
            <a:pPr marL="0" indent="0">
              <a:buNone/>
            </a:pPr>
            <a:r>
              <a:rPr lang="pl-PL" dirty="0"/>
              <a:t>• doskonalenie się – elastyczne reagowanie na zmiany  i poszukiwanie nowych rozwiązań;  </a:t>
            </a:r>
          </a:p>
          <a:p>
            <a:pPr marL="0" indent="0">
              <a:buNone/>
            </a:pPr>
            <a:r>
              <a:rPr lang="pl-PL" dirty="0"/>
              <a:t>• komunikowanie się – umiejętność korzystania z technologii, porozumiewania się w kilku  </a:t>
            </a:r>
          </a:p>
          <a:p>
            <a:pPr marL="0" indent="0">
              <a:buNone/>
            </a:pPr>
            <a:r>
              <a:rPr lang="pl-PL" dirty="0"/>
              <a:t>   językach;  </a:t>
            </a:r>
          </a:p>
          <a:p>
            <a:pPr marL="0" indent="0">
              <a:buNone/>
            </a:pPr>
            <a:r>
              <a:rPr lang="pl-PL" dirty="0"/>
              <a:t>• argumentowanie i obrona własnego zdania;  </a:t>
            </a:r>
          </a:p>
          <a:p>
            <a:pPr marL="0" indent="0">
              <a:buNone/>
            </a:pPr>
            <a:r>
              <a:rPr lang="pl-PL" dirty="0"/>
              <a:t>• współpraca i porozumienie się  w grupie;  </a:t>
            </a:r>
          </a:p>
          <a:p>
            <a:pPr marL="0" indent="0">
              <a:buNone/>
            </a:pPr>
            <a:r>
              <a:rPr lang="pl-PL" dirty="0"/>
              <a:t>• działanie – umiejętność organizowania pracy, opanowania technik  i narzędzi pracy, </a:t>
            </a:r>
          </a:p>
          <a:p>
            <a:pPr marL="0" indent="0">
              <a:buNone/>
            </a:pPr>
            <a:r>
              <a:rPr lang="pl-PL" dirty="0"/>
              <a:t>   projektowania działań i przyjmowania odpowiedzialności za wyniki. </a:t>
            </a:r>
            <a:endParaRPr lang="pl-PL" sz="1000" dirty="0"/>
          </a:p>
          <a:p>
            <a:pPr marL="0" indent="0">
              <a:buNone/>
            </a:pPr>
            <a:r>
              <a:rPr lang="pl-PL" sz="1400" dirty="0"/>
              <a:t>Źródło: A. Herma „Kompetencje kluczowe w uczeniu się przez cale życie w świetle współczesnego rynku pracy” materiały ORE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85552"/>
            <a:ext cx="7327261" cy="147063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895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5034" y="0"/>
            <a:ext cx="7321931" cy="93886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2370" y="5585552"/>
            <a:ext cx="7327261" cy="147063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080530" y="875771"/>
            <a:ext cx="105532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790700" algn="l"/>
              </a:tabLst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Zanim dziecko zafunkcjonuje w świecie jako dorosły człowiek pamiętajmy, że: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790700" algn="l"/>
              </a:tabLst>
            </a:pP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 Pracą dzieci jest zabawa. Dzieci uczą się przez wszystko co robią</a:t>
            </a:r>
            <a:r>
              <a:rPr lang="pl-PL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</a:t>
            </a:r>
            <a:r>
              <a:rPr lang="pl-PL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Carolyn</a:t>
            </a:r>
            <a:r>
              <a:rPr lang="pl-PL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Hoope</a:t>
            </a:r>
            <a:endParaRPr lang="pl-PL" b="1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790700" algn="l"/>
              </a:tabLst>
            </a:pPr>
            <a:endParaRPr lang="pl-PL" sz="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790700" algn="l"/>
              </a:tabLst>
            </a:pP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„Nauka jest najbardziej efektywna wówczas, </a:t>
            </a:r>
            <a:r>
              <a:rPr lang="pl-PL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kiedy 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sprawia radość</a:t>
            </a:r>
            <a:r>
              <a:rPr lang="pl-PL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</a:t>
            </a:r>
            <a:r>
              <a:rPr lang="pl-PL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Peter </a:t>
            </a:r>
            <a:r>
              <a:rPr lang="pl-PL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Kline</a:t>
            </a:r>
            <a:endParaRPr lang="pl-PL" b="1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790700" algn="l"/>
              </a:tabLst>
            </a:pPr>
            <a:endParaRPr lang="pl-PL" sz="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790700" algn="l"/>
              </a:tabLst>
            </a:pP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 Zabawa (…) jest okazją do kształtowania charakteru  </a:t>
            </a:r>
            <a:r>
              <a:rPr lang="pl-PL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pielęgnowania cnót. Dzięki zabawie kształtuje się osobowość</a:t>
            </a:r>
            <a:r>
              <a:rPr lang="pl-PL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 </a:t>
            </a:r>
            <a:r>
              <a:rPr lang="pl-PL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Paweł </a:t>
            </a:r>
            <a:r>
              <a:rPr lang="pl-PL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790700" algn="l"/>
              </a:tabLst>
            </a:pPr>
            <a:endParaRPr lang="pl-PL" sz="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790700" algn="l"/>
              </a:tabLst>
            </a:pP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 Uczenie się jest najwspanialszą i dającą najwięcej radości grą </a:t>
            </a:r>
            <a:r>
              <a:rPr lang="pl-PL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świecie.” </a:t>
            </a:r>
            <a:r>
              <a:rPr lang="pl-PL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</a:t>
            </a:r>
            <a:r>
              <a:rPr lang="pl-PL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Glenn Doman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790700" algn="l"/>
              </a:tabLst>
            </a:pPr>
            <a:endParaRPr lang="pl-PL" sz="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790700" algn="l"/>
              </a:tabLst>
            </a:pP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„Mów dziecku, że jest dobre, że może, że potrafi…” </a:t>
            </a:r>
            <a:r>
              <a:rPr lang="pl-PL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Janusz </a:t>
            </a:r>
            <a:r>
              <a:rPr lang="pl-PL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Korczak</a:t>
            </a:r>
            <a:endParaRPr lang="pl-PL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0248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827</Words>
  <Application>Microsoft Office PowerPoint</Application>
  <PresentationFormat>Panoramiczny</PresentationFormat>
  <Paragraphs>181</Paragraphs>
  <Slides>24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      DOSKONALENIE TRENERÓW WSPOMAGANIA OŚWIATY  POWR.02.10.00-00-7015/17</vt:lpstr>
      <vt:lpstr>Prezentacja programu PowerPoint</vt:lpstr>
      <vt:lpstr>      DOSKONALENIE TRENERÓW WSPOMAGANIA OŚWIATY  POWR.02.10.00-00-7015/17</vt:lpstr>
      <vt:lpstr>      DOSKONALENIE TRENERÓW WSPOMAGANIA OŚWIATY  POWR.02.10.00-00-7015/17</vt:lpstr>
      <vt:lpstr>      </vt:lpstr>
      <vt:lpstr>     </vt:lpstr>
      <vt:lpstr>      Kompetencje potrzebne w nowoczesnej gospodarce: </vt:lpstr>
      <vt:lpstr>      DOSKONALENIE TRENERÓW WSPOMAGANIA OŚWIATY  POWR.02.10.00-00-7015/17</vt:lpstr>
      <vt:lpstr>      </vt:lpstr>
      <vt:lpstr>Prezentacja programu PowerPoint</vt:lpstr>
      <vt:lpstr> </vt:lpstr>
      <vt:lpstr>     </vt:lpstr>
      <vt:lpstr>      DOSKONALENIE TRENERÓW WSPOMAGANIA OŚWIATY  POWR.02.10.00-00-7015/17</vt:lpstr>
      <vt:lpstr>Prezentacja programu PowerPoint</vt:lpstr>
      <vt:lpstr>Prezentacja programu PowerPoint</vt:lpstr>
      <vt:lpstr>  </vt:lpstr>
      <vt:lpstr>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Beata Nadarzyńska</cp:lastModifiedBy>
  <cp:revision>70</cp:revision>
  <dcterms:created xsi:type="dcterms:W3CDTF">2018-12-02T13:14:09Z</dcterms:created>
  <dcterms:modified xsi:type="dcterms:W3CDTF">2019-01-21T15:51:28Z</dcterms:modified>
</cp:coreProperties>
</file>